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9" r:id="rId12"/>
    <p:sldId id="267" r:id="rId13"/>
    <p:sldId id="281" r:id="rId14"/>
    <p:sldId id="269" r:id="rId15"/>
    <p:sldId id="270" r:id="rId16"/>
    <p:sldId id="271" r:id="rId17"/>
    <p:sldId id="272" r:id="rId18"/>
    <p:sldId id="273" r:id="rId19"/>
    <p:sldId id="274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0870-EFFC-47D8-BD49-A1BD41A88E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786-B7C5-46E4-A9BA-3EC2357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0870-EFFC-47D8-BD49-A1BD41A88E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786-B7C5-46E4-A9BA-3EC2357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0870-EFFC-47D8-BD49-A1BD41A88E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786-B7C5-46E4-A9BA-3EC2357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0870-EFFC-47D8-BD49-A1BD41A88E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786-B7C5-46E4-A9BA-3EC2357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0870-EFFC-47D8-BD49-A1BD41A88E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786-B7C5-46E4-A9BA-3EC2357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0870-EFFC-47D8-BD49-A1BD41A88E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786-B7C5-46E4-A9BA-3EC2357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0870-EFFC-47D8-BD49-A1BD41A88E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786-B7C5-46E4-A9BA-3EC2357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0870-EFFC-47D8-BD49-A1BD41A88E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786-B7C5-46E4-A9BA-3EC2357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0870-EFFC-47D8-BD49-A1BD41A88E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786-B7C5-46E4-A9BA-3EC2357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0870-EFFC-47D8-BD49-A1BD41A88E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786-B7C5-46E4-A9BA-3EC235721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0870-EFFC-47D8-BD49-A1BD41A88E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D8C786-B7C5-46E4-A9BA-3EC235721F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840870-EFFC-47D8-BD49-A1BD41A88EE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D8C786-B7C5-46E4-A9BA-3EC235721F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424936" cy="1470025"/>
          </a:xfrm>
        </p:spPr>
        <p:txBody>
          <a:bodyPr/>
          <a:lstStyle/>
          <a:p>
            <a:r>
              <a:rPr lang="kk-KZ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Биотехнология әдістері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7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4800" cy="792088"/>
          </a:xfrm>
        </p:spPr>
        <p:txBody>
          <a:bodyPr/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Өсімдіктер  биотехнологиясы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2776"/>
            <a:ext cx="7924800" cy="2232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kk-KZ" sz="3200" b="1" dirty="0" smtClean="0"/>
              <a:t>Бұл өсімдік текті жаңа өнімді жоғары сұрыптар мен линиялар, биологиялық белсенді қосылыстарды алуға бағыт-талған ғылым саласы.</a:t>
            </a:r>
            <a:endParaRPr lang="ru-RU" sz="3200" b="1" dirty="0" smtClean="0"/>
          </a:p>
        </p:txBody>
      </p:sp>
      <p:pic>
        <p:nvPicPr>
          <p:cNvPr id="9218" name="Picture 2" descr="C:\Users\user\Desktop\Новая папка\image-4f1771afdbd49398fc35944e7581aa4bab4f846fb2a4f57c2051a1cbbcc4f2af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3816424" cy="30531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18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692696"/>
            <a:ext cx="6048672" cy="5382344"/>
          </a:xfrm>
        </p:spPr>
        <p:txBody>
          <a:bodyPr>
            <a:normAutofit lnSpcReduction="10000"/>
          </a:bodyPr>
          <a:lstStyle/>
          <a:p>
            <a:pPr algn="just"/>
            <a:r>
              <a:rPr lang="kk-KZ" sz="2800" dirty="0" smtClean="0"/>
              <a:t>Ауыл шаруашылық дақылдарының өнімін жоғарылату, олардың жағым-сыз ауа райына әр түрлі  ауруларға тұрақтылығын жоғарылату;</a:t>
            </a:r>
          </a:p>
          <a:p>
            <a:pPr algn="just">
              <a:buNone/>
            </a:pPr>
            <a:endParaRPr lang="kk-KZ" sz="900" dirty="0" smtClean="0"/>
          </a:p>
          <a:p>
            <a:pPr algn="just"/>
            <a:r>
              <a:rPr lang="kk-KZ" sz="2800" dirty="0" smtClean="0"/>
              <a:t>Тұқым сапасын жақсарту;</a:t>
            </a:r>
          </a:p>
          <a:p>
            <a:pPr algn="just">
              <a:buNone/>
            </a:pPr>
            <a:endParaRPr lang="kk-KZ" sz="900" dirty="0" smtClean="0"/>
          </a:p>
          <a:p>
            <a:pPr algn="just"/>
            <a:r>
              <a:rPr lang="kk-KZ" sz="2800" dirty="0" smtClean="0"/>
              <a:t>Өсімдіктердің өсуі мен көбеюін жоғарылататын фитогормондардың, биологиялық белсенді заттардың ашылуы;</a:t>
            </a:r>
          </a:p>
          <a:p>
            <a:pPr algn="just">
              <a:buNone/>
            </a:pPr>
            <a:endParaRPr lang="kk-KZ" sz="1000" dirty="0" smtClean="0"/>
          </a:p>
          <a:p>
            <a:pPr algn="just"/>
            <a:r>
              <a:rPr lang="kk-KZ" sz="2800" dirty="0" smtClean="0"/>
              <a:t>Трансгенді өсімдіктер алынды</a:t>
            </a:r>
            <a:r>
              <a:rPr lang="kk-KZ" sz="2400" dirty="0" smtClean="0"/>
              <a:t>.</a:t>
            </a:r>
            <a:endParaRPr lang="ru-RU" sz="2400" dirty="0"/>
          </a:p>
        </p:txBody>
      </p:sp>
      <p:pic>
        <p:nvPicPr>
          <p:cNvPr id="10242" name="Picture 2" descr="C:\Users\user\Desktop\Новая папка\image-e3a1b68eec7f817bd05c2c6cc273259a96d5ad82bd56c0c780a9ea60cb8acba1-V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867" y="1484784"/>
            <a:ext cx="3043129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72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Микроағзалар биотехнологиясы</a:t>
            </a:r>
            <a:r>
              <a:rPr lang="kk-KZ" dirty="0"/>
              <a:t/>
            </a:r>
            <a:br>
              <a:rPr lang="kk-K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4752528" cy="45902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kk-KZ" sz="2800" dirty="0" smtClean="0"/>
              <a:t>Маңызды микробиологиялық үдерістер жөнінде және </a:t>
            </a:r>
            <a:r>
              <a:rPr lang="kk-KZ" sz="2800" dirty="0" smtClean="0"/>
              <a:t>микроорганизмдердің </a:t>
            </a:r>
            <a:r>
              <a:rPr lang="kk-KZ" sz="2800" dirty="0" smtClean="0"/>
              <a:t>өмір сүруінен алынған бағалы өнімдер өндірістері, олардың тәжірибеде қолданылуы жөнінде, ақуыз өнімдері есебінде биомассасын алу, жекебиологиялық белсенді заттарды алу жөніндегі ғылым.</a:t>
            </a:r>
            <a:endParaRPr lang="ru-RU" sz="2800" dirty="0"/>
          </a:p>
        </p:txBody>
      </p:sp>
      <p:pic>
        <p:nvPicPr>
          <p:cNvPr id="11266" name="Picture 2" descr="C:\Users\user\Desktop\Новая папка\image-07a3ce31a9cf43e35f55eb5319363171e971e9242e665ac749a0553232493684-V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6021" y="1544216"/>
            <a:ext cx="4032448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17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Экологиялық биотехнология</a:t>
            </a:r>
            <a:r>
              <a:rPr lang="kk-K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405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kk-KZ" sz="2500" dirty="0" smtClean="0"/>
              <a:t>	</a:t>
            </a:r>
            <a:r>
              <a:rPr lang="kk-KZ" sz="2400" dirty="0" smtClean="0"/>
              <a:t>Негізгі </a:t>
            </a:r>
            <a:r>
              <a:rPr lang="kk-KZ" sz="2400" dirty="0"/>
              <a:t>бағыттары:</a:t>
            </a:r>
          </a:p>
          <a:p>
            <a:pPr algn="just"/>
            <a:r>
              <a:rPr lang="kk-KZ" sz="2400" dirty="0"/>
              <a:t>Өсімдік шаруашылығында, мал шаруашылығында және басқа да салаларда жасанды заттардың орнына биопрепараттарды қолдану көлемі мен спекртрінің кенеюі;</a:t>
            </a:r>
          </a:p>
          <a:p>
            <a:pPr algn="just"/>
            <a:r>
              <a:rPr lang="kk-KZ" sz="2400" dirty="0"/>
              <a:t>Ластайтын элементтерді бұзу және активті бөліп алу жолымен қоршаған ортаны ремедиациялау;</a:t>
            </a:r>
          </a:p>
          <a:p>
            <a:pPr algn="just"/>
            <a:r>
              <a:rPr lang="kk-KZ" sz="2400" dirty="0"/>
              <a:t>Қатты коммуналды қалдықтарды, тұрып қалған сулардың тұңбасын </a:t>
            </a:r>
            <a:r>
              <a:rPr lang="kk-KZ" sz="2400" dirty="0" smtClean="0"/>
              <a:t>пайдалану;</a:t>
            </a:r>
            <a:endParaRPr lang="kk-KZ" sz="2400" dirty="0"/>
          </a:p>
          <a:p>
            <a:pPr algn="just"/>
            <a:r>
              <a:rPr lang="kk-KZ" sz="2400" dirty="0"/>
              <a:t>Топырақ гумусын</a:t>
            </a:r>
            <a:r>
              <a:rPr lang="kk-KZ" sz="2400" dirty="0" smtClean="0"/>
              <a:t>, құрамын </a:t>
            </a:r>
            <a:r>
              <a:rPr lang="kk-KZ" sz="2400" dirty="0"/>
              <a:t>қалпына келтіру;</a:t>
            </a:r>
          </a:p>
          <a:p>
            <a:pPr algn="just"/>
            <a:r>
              <a:rPr lang="kk-KZ" sz="2400" dirty="0"/>
              <a:t>Нитрификациялау, су құбырларын өңдеу жолдарымен және адам </a:t>
            </a:r>
            <a:r>
              <a:rPr lang="kk-KZ" sz="2400" dirty="0" smtClean="0"/>
              <a:t>деңсаулығына, </a:t>
            </a:r>
            <a:r>
              <a:rPr lang="kk-KZ" sz="2400" dirty="0"/>
              <a:t>жануарларға және өсімдіктерге қауіпсіз биологиялық технологияларды өндірісте қолдану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666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Иммундық биотехнология</a:t>
            </a:r>
            <a:b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268760"/>
            <a:ext cx="5760640" cy="4896544"/>
          </a:xfrm>
        </p:spPr>
        <p:txBody>
          <a:bodyPr>
            <a:normAutofit/>
          </a:bodyPr>
          <a:lstStyle/>
          <a:p>
            <a:pPr algn="just"/>
            <a:r>
              <a:rPr lang="kk-KZ" sz="2400" dirty="0" smtClean="0"/>
              <a:t>Инфекциялық емес, сонымен қатар инфекциялық ауруларды емдеу және диагностикалау, алдын алу үшін көп мөлшерде иммунопрепараттарды бөліп алу қажеттілігі иммундық биотехнология-ның дамуымен тығыз байланысты.</a:t>
            </a:r>
          </a:p>
          <a:p>
            <a:pPr algn="just">
              <a:buNone/>
            </a:pPr>
            <a:endParaRPr lang="kk-KZ" sz="900" dirty="0" smtClean="0"/>
          </a:p>
          <a:p>
            <a:pPr algn="just"/>
            <a:r>
              <a:rPr lang="kk-KZ" sz="2400" dirty="0" smtClean="0"/>
              <a:t>Биотехнология адам деңсаулығын сақтауда және нығайтуда, қоршаған орта ремедиациясы және табиғаттың экология-лық </a:t>
            </a:r>
            <a:r>
              <a:rPr lang="kk-KZ" sz="2400" dirty="0" smtClean="0"/>
              <a:t>тепе–теңдігін </a:t>
            </a:r>
            <a:r>
              <a:rPr lang="kk-KZ" sz="2400" dirty="0" smtClean="0"/>
              <a:t>ұстап тұруда өте маңызды.</a:t>
            </a:r>
            <a:endParaRPr lang="ru-RU" sz="2400" dirty="0"/>
          </a:p>
        </p:txBody>
      </p:sp>
      <p:pic>
        <p:nvPicPr>
          <p:cNvPr id="12290" name="Picture 2" descr="C:\Users\user\Desktop\Новая папка\image-f984f5c9f82502d4e006eb8324c6430e2054bb7ea1262657ddc773cf5b4a4c9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05" y="2132856"/>
            <a:ext cx="2350227" cy="3324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8058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08776" cy="724942"/>
          </a:xfrm>
        </p:spPr>
        <p:txBody>
          <a:bodyPr/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Өндірістік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биотехнология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349080"/>
          </a:xfrm>
        </p:spPr>
        <p:txBody>
          <a:bodyPr>
            <a:normAutofit/>
          </a:bodyPr>
          <a:lstStyle/>
          <a:p>
            <a:pPr algn="just"/>
            <a:r>
              <a:rPr lang="kk-KZ" sz="2800" dirty="0" smtClean="0"/>
              <a:t>Бұл өндірістік масштабта микробтық амин-қышқылдарды, </a:t>
            </a:r>
            <a:r>
              <a:rPr lang="kk-KZ" sz="2800" dirty="0" smtClean="0"/>
              <a:t>антибиотиктерді, </a:t>
            </a:r>
            <a:r>
              <a:rPr lang="kk-KZ" sz="2800" dirty="0" smtClean="0"/>
              <a:t>ферменттерді алу, инсектицитер мен тыңайтқыштар ретінде микробты биомассаларды өндіру, қоректік ақуызды, этанол, биогаз, дәрумендер, органикалық қышқылдарды, полисахаридтерді өндіру, рекомбинантты ДНК технологиясы негізінде биологиялық белсенді заттарды, гормондарды, адам ақуызын алу.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692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Новая папка\image-3497eaf380c8ecba17c1e6f47be67aac63a73fe8dc6349625f8ac4b71683407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0592" cy="86872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720080"/>
          </a:xfrm>
        </p:spPr>
        <p:txBody>
          <a:bodyPr/>
          <a:lstStyle/>
          <a:p>
            <a:pPr algn="ctr"/>
            <a:r>
              <a:rPr lang="kk-KZ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Медициналық </a:t>
            </a:r>
            <a:r>
              <a:rPr lang="kk-KZ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биотехнология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9288016" cy="6408712"/>
          </a:xfrm>
          <a:solidFill>
            <a:schemeClr val="bg1">
              <a:alpha val="86000"/>
            </a:schemeClr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just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Қазіргі медицинада гормональды препараттар, биологиялық активті заттар,лейкиндер, интер-ферондар, қан плазминогенінің белсендіргіші, гендік инженериялық вакциналар, моноклональды анти-денелер негізінде диагностикумдер, нуклеин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қышқылдарын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анықтау үшін тест жүйелері т.б биотехнология көмегімен жасалынады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Фитопрепараттар, микробтық ферменттерді, поли-декстрандарды қолдануы және өндірілуі кеңеюде.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9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Новая папка\image-361036d87e6718f4b33e2530461a66e1c059d568a3b5bc3f90e91793febaedc0-V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68" y="15026"/>
            <a:ext cx="9149168" cy="68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08776" cy="720080"/>
          </a:xfrm>
        </p:spPr>
        <p:txBody>
          <a:bodyPr>
            <a:normAutofit/>
          </a:bodyPr>
          <a:lstStyle/>
          <a:p>
            <a:pPr algn="ctr"/>
            <a:r>
              <a:rPr lang="kk-KZ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Ғарыштық </a:t>
            </a:r>
            <a:r>
              <a:rPr lang="kk-KZ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биотехнология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536504"/>
          </a:xfr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kk-KZ" sz="2600" dirty="0" smtClean="0"/>
              <a:t>Биологиялық құнды заттардың құрылысын анықтау және оларды медицинада, фармакологияда, ветеринарияда қолдану үшін сапалы кристалдарды алу, микрогравитация жағдайында микроорганизмдердің рекомбинанттық штам-дарын, өсімдіктердің төзімді және жақсартылған жасуша-ларын сұрыптап алу, оларды медицинада, фармакологияда , ауылшаруашылығында, экологияда қолдану; </a:t>
            </a:r>
          </a:p>
          <a:p>
            <a:pPr algn="just"/>
            <a:r>
              <a:rPr lang="kk-KZ" sz="2600" dirty="0" smtClean="0"/>
              <a:t>Биология және биотехнология салаларында </a:t>
            </a:r>
            <a:r>
              <a:rPr lang="kk-KZ" sz="2600" dirty="0" smtClean="0"/>
              <a:t>фундаментальдық </a:t>
            </a:r>
            <a:r>
              <a:rPr lang="kk-KZ" sz="2600" dirty="0" smtClean="0"/>
              <a:t>білімін кеңейту үшін бионысандарға ғарыштық факторладың әсерін зерттеу сияқты маңызды мәселелер алға қойылады.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26598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Ауыл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шаруашылық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биотехнологиясы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457400"/>
            <a:ext cx="5832648" cy="540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kk-KZ" sz="2800" dirty="0" smtClean="0"/>
              <a:t>	     </a:t>
            </a:r>
            <a:r>
              <a:rPr lang="kk-KZ" sz="2400" dirty="0" smtClean="0"/>
              <a:t>Мал шаруашылығында </a:t>
            </a:r>
            <a:r>
              <a:rPr lang="kk-KZ" sz="2400" dirty="0" smtClean="0"/>
              <a:t>жасушалық </a:t>
            </a:r>
            <a:r>
              <a:rPr lang="kk-KZ" sz="2400" dirty="0" smtClean="0"/>
              <a:t>биотехнологияны, эмбрион трансплантациясын қолдану, </a:t>
            </a:r>
            <a:r>
              <a:rPr lang="kk-KZ" sz="2400" dirty="0" smtClean="0"/>
              <a:t>шаруашылық </a:t>
            </a:r>
            <a:r>
              <a:rPr lang="kk-KZ" sz="2400" dirty="0" smtClean="0"/>
              <a:t>бағалық қасиетін </a:t>
            </a:r>
            <a:r>
              <a:rPr lang="kk-KZ" sz="2400" dirty="0" smtClean="0"/>
              <a:t>жоғарылатуға </a:t>
            </a:r>
            <a:r>
              <a:rPr lang="kk-KZ" sz="2400" dirty="0" smtClean="0"/>
              <a:t>мүмкіндік береді: өсу және құндылық, инфекцияға тұрақтылық, сауылымның жоғарылауы, </a:t>
            </a:r>
            <a:r>
              <a:rPr lang="kk-KZ" sz="2400" dirty="0" smtClean="0"/>
              <a:t>рекомбинантты </a:t>
            </a:r>
            <a:r>
              <a:rPr lang="kk-KZ" sz="2400" dirty="0" smtClean="0"/>
              <a:t>ДНК техно-логия жолымен трансгенді жануарлар сүтімен </a:t>
            </a:r>
            <a:r>
              <a:rPr lang="kk-KZ" sz="2400" dirty="0" smtClean="0"/>
              <a:t>биологиялық </a:t>
            </a:r>
            <a:r>
              <a:rPr lang="kk-KZ" sz="2400" dirty="0" smtClean="0"/>
              <a:t>белсенді заттарды алады.</a:t>
            </a:r>
            <a:endParaRPr lang="ru-RU" sz="2400" dirty="0"/>
          </a:p>
        </p:txBody>
      </p:sp>
      <p:pic>
        <p:nvPicPr>
          <p:cNvPr id="7171" name="Picture 3" descr="C:\Users\user\Desktop\Новая папка\image-9e0caba7f58370d766a60ee7b1947131cbd2953200dd0dfbcc427f6333c2b5ab-V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29800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48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Маңызды міндеті: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4751512" cy="4176464"/>
          </a:xfrm>
        </p:spPr>
        <p:txBody>
          <a:bodyPr>
            <a:noAutofit/>
          </a:bodyPr>
          <a:lstStyle/>
          <a:p>
            <a:pPr algn="just"/>
            <a:r>
              <a:rPr lang="kk-KZ" sz="2500" dirty="0" smtClean="0"/>
              <a:t>Ауыл шаруашылығында </a:t>
            </a:r>
            <a:r>
              <a:rPr lang="kk-KZ" sz="2500" dirty="0" smtClean="0"/>
              <a:t>химизациялық </a:t>
            </a:r>
            <a:r>
              <a:rPr lang="kk-KZ" sz="2500" dirty="0" smtClean="0"/>
              <a:t>заттарын, </a:t>
            </a:r>
            <a:r>
              <a:rPr lang="kk-KZ" sz="2500" dirty="0" smtClean="0"/>
              <a:t>пестицидтерді </a:t>
            </a:r>
            <a:r>
              <a:rPr lang="kk-KZ" sz="2500" dirty="0" smtClean="0"/>
              <a:t>қолдануды азайту, бактериалды тыңайтқыштарды, микробтық инсектициттерді қол-дануды кеңейту;</a:t>
            </a:r>
            <a:r>
              <a:rPr lang="ru-RU" sz="2500" dirty="0" smtClean="0"/>
              <a:t> </a:t>
            </a:r>
          </a:p>
          <a:p>
            <a:pPr algn="just"/>
            <a:r>
              <a:rPr lang="ru-RU" sz="2500" dirty="0" err="1" smtClean="0"/>
              <a:t>Моноклоналды</a:t>
            </a:r>
            <a:r>
              <a:rPr lang="ru-RU" sz="2500" dirty="0" smtClean="0"/>
              <a:t> </a:t>
            </a:r>
            <a:r>
              <a:rPr lang="ru-RU" sz="2500" dirty="0" err="1" smtClean="0"/>
              <a:t>антидене</a:t>
            </a:r>
            <a:r>
              <a:rPr lang="ru-RU" sz="2500" dirty="0" smtClean="0"/>
              <a:t> </a:t>
            </a:r>
            <a:r>
              <a:rPr lang="ru-RU" sz="2500" dirty="0" err="1" smtClean="0"/>
              <a:t>негізінде</a:t>
            </a:r>
            <a:r>
              <a:rPr lang="ru-RU" sz="2500" dirty="0" smtClean="0"/>
              <a:t> </a:t>
            </a:r>
            <a:r>
              <a:rPr lang="ru-RU" sz="2500" dirty="0" err="1" smtClean="0"/>
              <a:t>диагностикумдермен</a:t>
            </a:r>
            <a:r>
              <a:rPr lang="ru-RU" sz="2500" dirty="0" smtClean="0"/>
              <a:t> </a:t>
            </a:r>
            <a:r>
              <a:rPr lang="ru-RU" sz="2500" dirty="0" err="1" smtClean="0"/>
              <a:t>генді-инженериялық вакциналарды</a:t>
            </a:r>
            <a:r>
              <a:rPr lang="ru-RU" sz="2500" dirty="0" smtClean="0"/>
              <a:t> </a:t>
            </a:r>
            <a:r>
              <a:rPr lang="ru-RU" sz="2500" dirty="0" err="1" smtClean="0"/>
              <a:t>жасау</a:t>
            </a:r>
            <a:r>
              <a:rPr lang="ru-RU" sz="2500" dirty="0" smtClean="0"/>
              <a:t>.</a:t>
            </a:r>
            <a:endParaRPr lang="kk-KZ" sz="2500" dirty="0" smtClean="0"/>
          </a:p>
        </p:txBody>
      </p:sp>
      <p:pic>
        <p:nvPicPr>
          <p:cNvPr id="8194" name="Picture 2" descr="C:\Users\user\Desktop\Новая папка\image-83200bf70b75c407e5f88ef8244f803d7ef1777701a52bd88a7dc43610e61926-V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0545">
            <a:off x="4932040" y="1563650"/>
            <a:ext cx="4041310" cy="4169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87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24800" cy="65293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Биотехнология бұл </a:t>
            </a:r>
            <a:r>
              <a:rPr lang="kk-KZ" dirty="0" smtClean="0"/>
              <a:t>–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066856" cy="43022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k-KZ" sz="2800" b="1" dirty="0" smtClean="0"/>
              <a:t>	        Биологиялық организмдердің қатысуымен жүретін процестерді, адамның мақсатына сай өзгерту арқылы өндірісте пайдалану</a:t>
            </a:r>
            <a:endParaRPr lang="ru-RU" sz="2800" b="1" dirty="0"/>
          </a:p>
        </p:txBody>
      </p:sp>
      <p:pic>
        <p:nvPicPr>
          <p:cNvPr id="5122" name="Picture 2" descr="C:\Users\user\Desktop\Новая папка\image-4313e63a3925a239fbbefeb1b05557bb5e46028a19388af92316e9d7abaab069-V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5472608" cy="2416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623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9792" y="2636912"/>
            <a:ext cx="45687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Биотехнология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941" y="260648"/>
            <a:ext cx="19896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генетика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01425"/>
            <a:ext cx="45720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микробиология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004" y="4871294"/>
            <a:ext cx="21611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биология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55276" y="4725144"/>
            <a:ext cx="2475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инженерия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789040"/>
            <a:ext cx="28063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медицина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0239" y="1236045"/>
            <a:ext cx="3640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cap="all" dirty="0">
                <a:ln w="0"/>
                <a:gradFill flip="none">
                  <a:gsLst>
                    <a:gs pos="0">
                      <a:srgbClr val="7E97A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7E97A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7E97AD">
                        <a:shade val="65000"/>
                        <a:satMod val="130000"/>
                      </a:srgbClr>
                    </a:gs>
                    <a:gs pos="92000">
                      <a:srgbClr val="7E97AD">
                        <a:shade val="50000"/>
                        <a:satMod val="120000"/>
                      </a:srgbClr>
                    </a:gs>
                    <a:gs pos="100000">
                      <a:srgbClr val="7E97A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селекция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75350" y="935839"/>
            <a:ext cx="3935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нанотехнология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49124" y="3774639"/>
            <a:ext cx="3097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фармакология</a:t>
            </a:r>
            <a:endParaRPr lang="ru-RU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3669" y="4529679"/>
            <a:ext cx="23166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биохимия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2908" y="1929026"/>
            <a:ext cx="30107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иммунология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98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Қазіргі биотехнологияның бағыттары: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7924800" cy="2476872"/>
          </a:xfrm>
        </p:spPr>
        <p:txBody>
          <a:bodyPr>
            <a:normAutofit/>
          </a:bodyPr>
          <a:lstStyle/>
          <a:p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Микробиологиялық өндіріс</a:t>
            </a:r>
          </a:p>
          <a:p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Жасушалық инженерия</a:t>
            </a:r>
          </a:p>
          <a:p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Гендік инженерия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\image-6a5195bad6d93a08472362fb0929f97fb436d89aad2be9cb55768f66b53cfbf2-V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3336032" cy="2500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48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Новая папка\image-edcdb2e5588a952d41edbf862c85335dec143eaf73cbe743ef410091c440a496-V.jp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4680520" cy="720080"/>
          </a:xfr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Гендік инженерия</a:t>
            </a:r>
            <a:endParaRPr lang="ru-RU" sz="40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176464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kk-KZ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  <a:r>
              <a:rPr lang="kk-KZ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Гендік инженерия организмдердің жақсы қасиеттерін сақтап қалумен қатар оған сапалы қасиет бере алады. </a:t>
            </a:r>
          </a:p>
          <a:p>
            <a:pPr algn="just">
              <a:buNone/>
            </a:pPr>
            <a:r>
              <a:rPr lang="kk-KZ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«Инженерия» термині құрастыру деген мағына береді.</a:t>
            </a:r>
          </a:p>
          <a:p>
            <a:pPr algn="just">
              <a:buNone/>
            </a:pPr>
            <a:r>
              <a:rPr lang="kk-KZ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	Гендік инженерия  мақсаты – алды ала белгіленген үлгіге сәйкес генотипі жағынан жақсарған организмдер алу. Алғаш рет гендік инженерияның көмегімен инсулин алды.</a:t>
            </a:r>
            <a:endParaRPr lang="ru-RU" sz="3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12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4800" cy="1143000"/>
          </a:xfrm>
        </p:spPr>
        <p:txBody>
          <a:bodyPr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Жасушалық инженерия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476971"/>
            <a:ext cx="4680520" cy="5040560"/>
          </a:xfrm>
        </p:spPr>
        <p:txBody>
          <a:bodyPr>
            <a:normAutofit/>
          </a:bodyPr>
          <a:lstStyle/>
          <a:p>
            <a:pPr algn="just"/>
            <a:r>
              <a:rPr lang="kk-KZ" sz="2400" dirty="0" smtClean="0"/>
              <a:t>Жоғары сатыдағы </a:t>
            </a:r>
            <a:r>
              <a:rPr lang="kk-KZ" sz="2400" dirty="0" smtClean="0"/>
              <a:t>организмдердің</a:t>
            </a:r>
            <a:r>
              <a:rPr lang="kk-KZ" sz="2400" dirty="0" smtClean="0"/>
              <a:t>, өсімдіктер мен </a:t>
            </a:r>
            <a:r>
              <a:rPr lang="kk-KZ" sz="2400" dirty="0" smtClean="0"/>
              <a:t>жануарлардың </a:t>
            </a:r>
            <a:r>
              <a:rPr lang="kk-KZ" sz="2400" dirty="0" smtClean="0"/>
              <a:t>жеке жасушаларын және ұлпаларын жасанды қоректік орта жағдайында өсірумен айналасады.</a:t>
            </a:r>
          </a:p>
          <a:p>
            <a:pPr algn="just"/>
            <a:r>
              <a:rPr lang="kk-KZ" sz="2400" dirty="0" smtClean="0"/>
              <a:t>Жасушалы инженерия әдісі арқылы бір жасушаның ядросын екінші жасушаға көшіру және ядросыз жасушаларды өсіріп алуға болады</a:t>
            </a:r>
            <a:r>
              <a:rPr lang="kk-KZ" dirty="0" smtClean="0"/>
              <a:t>.</a:t>
            </a:r>
            <a:endParaRPr lang="ru-RU" dirty="0"/>
          </a:p>
        </p:txBody>
      </p:sp>
      <p:pic>
        <p:nvPicPr>
          <p:cNvPr id="3074" name="Picture 2" descr="C:\Users\user\Desktop\Новая папка\image-2845b3dea83a535cb50b2cace6ecdc945b06b086592ee38f8f7c314d7b34a5ee-V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898418" cy="4096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24355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78824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Микробиологиялық өндіріс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924800" cy="4114800"/>
          </a:xfrm>
        </p:spPr>
        <p:txBody>
          <a:bodyPr>
            <a:noAutofit/>
          </a:bodyPr>
          <a:lstStyle/>
          <a:p>
            <a:pPr algn="just"/>
            <a:r>
              <a:rPr lang="kk-KZ" sz="2800" dirty="0" smtClean="0"/>
              <a:t>Биотехнологияда биохимия, микробиология ,молекулалық биология, генетика ғылымдарының  жетістіктерінің нәтижесінде өте бағалы биология-лық белсенді заттар – гормондар, ферменттер, витаминдер, антибиотиктер, органикалық қышқыл-дар – сірке, лимон, сүт және кейбір дәрі дәрмектер алынады</a:t>
            </a:r>
          </a:p>
          <a:p>
            <a:pPr algn="just"/>
            <a:r>
              <a:rPr lang="kk-KZ" sz="2800" dirty="0" smtClean="0"/>
              <a:t> Қазір ең жоғары өнімді микроорганизмдер штаммалырының көмешімен 150-ден астам биологиялық заттардың түрлері синтезделді.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8386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\image-5e87ded461e5c9506876d099fa20d89bd5d13e2c008e8208246513dc6cd58bc6-V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39653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980728"/>
          </a:xfrm>
        </p:spPr>
        <p:txBody>
          <a:bodyPr/>
          <a:lstStyle/>
          <a:p>
            <a:r>
              <a:rPr lang="kk-KZ" dirty="0" smtClean="0">
                <a:solidFill>
                  <a:srgbClr val="FFFF00"/>
                </a:solidFill>
              </a:rPr>
              <a:t>       </a:t>
            </a:r>
            <a:r>
              <a:rPr lang="kk-KZ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биотехнология түрлері</a:t>
            </a:r>
            <a:endParaRPr lang="ru-RU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00600"/>
          </a:xfrm>
        </p:spPr>
        <p:txBody>
          <a:bodyPr numCol="2">
            <a:noAutofit/>
          </a:bodyPr>
          <a:lstStyle/>
          <a:p>
            <a:r>
              <a:rPr lang="kk-KZ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Молекулярлық биотехнология</a:t>
            </a:r>
          </a:p>
          <a:p>
            <a:r>
              <a:rPr lang="kk-KZ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Жасушалық биотехнология</a:t>
            </a:r>
          </a:p>
          <a:p>
            <a:r>
              <a:rPr lang="kk-KZ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Өсімдіктер биотехнологиясы</a:t>
            </a:r>
          </a:p>
          <a:p>
            <a:r>
              <a:rPr lang="kk-KZ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Микроағзалар биотехнологиясы</a:t>
            </a:r>
          </a:p>
          <a:p>
            <a:r>
              <a:rPr lang="kk-KZ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Экологиялық биотехнология</a:t>
            </a:r>
          </a:p>
          <a:p>
            <a:endParaRPr lang="kk-KZ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Иммундық биотехнология</a:t>
            </a:r>
          </a:p>
          <a:p>
            <a:r>
              <a:rPr lang="kk-KZ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Өндірістік биотехнология</a:t>
            </a:r>
          </a:p>
          <a:p>
            <a:r>
              <a:rPr lang="kk-KZ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Медициналық биотехнология</a:t>
            </a:r>
          </a:p>
          <a:p>
            <a:r>
              <a:rPr lang="kk-KZ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Ғарыштық биотехнология</a:t>
            </a:r>
          </a:p>
          <a:p>
            <a:r>
              <a:rPr lang="kk-KZ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Ауыл шарашылық биотехнологиясы</a:t>
            </a:r>
            <a:endParaRPr lang="ru-RU" sz="28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7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Молекулярлық биотехнология</a:t>
            </a:r>
            <a:r>
              <a:rPr lang="kk-KZ" dirty="0"/>
              <a:t/>
            </a:r>
            <a:br>
              <a:rPr lang="kk-K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268760"/>
            <a:ext cx="3888432" cy="4869160"/>
          </a:xfrm>
        </p:spPr>
        <p:txBody>
          <a:bodyPr>
            <a:normAutofit fontScale="92500"/>
          </a:bodyPr>
          <a:lstStyle/>
          <a:p>
            <a:pPr marL="0" indent="0" algn="just"/>
            <a:r>
              <a:rPr lang="kk-KZ" sz="2400" dirty="0" smtClean="0"/>
              <a:t> </a:t>
            </a:r>
            <a:r>
              <a:rPr lang="kk-KZ" sz="2400" dirty="0" smtClean="0"/>
              <a:t>Денсаулық </a:t>
            </a:r>
            <a:r>
              <a:rPr lang="kk-KZ" sz="2400" dirty="0" smtClean="0"/>
              <a:t>сақтау және ауылшаруашылығы үшін қажетті гормондар, </a:t>
            </a:r>
            <a:r>
              <a:rPr lang="kk-KZ" sz="2400" dirty="0" smtClean="0"/>
              <a:t>ферменттер </a:t>
            </a:r>
            <a:r>
              <a:rPr lang="kk-KZ" sz="2400" dirty="0" smtClean="0"/>
              <a:t>мен антибиотиктерді синтездейтін </a:t>
            </a:r>
            <a:r>
              <a:rPr lang="kk-KZ" sz="2400" dirty="0" smtClean="0"/>
              <a:t>микроорганизмдердің </a:t>
            </a:r>
            <a:r>
              <a:rPr lang="kk-KZ" sz="2400" dirty="0" smtClean="0"/>
              <a:t>жаңа штамдарын алуға мүмкіндік туғызды.</a:t>
            </a:r>
          </a:p>
          <a:p>
            <a:pPr marL="0" indent="0" algn="just">
              <a:buNone/>
            </a:pPr>
            <a:endParaRPr lang="kk-KZ" sz="1050" dirty="0" smtClean="0"/>
          </a:p>
          <a:p>
            <a:pPr marL="0" indent="0" algn="just"/>
            <a:r>
              <a:rPr lang="kk-KZ" sz="2400" dirty="0" smtClean="0"/>
              <a:t> Молекулалық биотехнология әдістері жаңа биологиялық қарулар мақсатын да қолданылады.</a:t>
            </a:r>
            <a:endParaRPr lang="ru-RU" sz="2400" dirty="0" smtClean="0"/>
          </a:p>
        </p:txBody>
      </p:sp>
      <p:pic>
        <p:nvPicPr>
          <p:cNvPr id="18434" name="Picture 2" descr="C:\Users\user\Desktop\Новая папка\image-444ade671c8b17b5a61baddc490c8c9f7357d6cd62957d0d03c4a736f5e4cdc4-V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0445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2703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Новая папка\image-37ae18d91d475de1ee5400d60e5ac6aad1ee295621315887a75a82a7813604c5-V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1143000"/>
          </a:xfrm>
        </p:spPr>
        <p:txBody>
          <a:bodyPr>
            <a:normAutofit/>
          </a:bodyPr>
          <a:lstStyle/>
          <a:p>
            <a:r>
              <a:rPr lang="kk-K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Жасушалық биотехнология</a:t>
            </a:r>
            <a:r>
              <a:rPr lang="kk-KZ" sz="36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72608"/>
          </a:xfrm>
        </p:spPr>
        <p:txBody>
          <a:bodyPr>
            <a:normAutofit/>
          </a:bodyPr>
          <a:lstStyle/>
          <a:p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</a:rPr>
              <a:t>Тірі ағзалардың денелік жасушаларын бөліп алып, олармен жұмыстар жасау;</a:t>
            </a:r>
          </a:p>
          <a:p>
            <a:pPr>
              <a:buNone/>
            </a:pPr>
            <a:endParaRPr lang="kk-KZ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</a:rPr>
              <a:t>Тірі ағзалар жасушаларын </a:t>
            </a:r>
            <a:r>
              <a:rPr lang="en-US" sz="3000" b="1" i="1" dirty="0" smtClean="0">
                <a:solidFill>
                  <a:schemeClr val="accent1">
                    <a:lumMod val="75000"/>
                  </a:schemeClr>
                </a:solidFill>
              </a:rPr>
              <a:t>in vitro </a:t>
            </a:r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</a:rPr>
              <a:t>жағдайында өсіру;</a:t>
            </a:r>
          </a:p>
          <a:p>
            <a:pPr>
              <a:buNone/>
            </a:pPr>
            <a:endParaRPr lang="kk-KZ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</a:rPr>
              <a:t>Денелік жасушаларын гибридизациялау;</a:t>
            </a:r>
          </a:p>
          <a:p>
            <a:pPr>
              <a:buNone/>
            </a:pPr>
            <a:endParaRPr lang="kk-KZ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</a:rPr>
              <a:t>Жасушаларды культиверлеу;</a:t>
            </a:r>
          </a:p>
          <a:p>
            <a:pPr>
              <a:buNone/>
            </a:pPr>
            <a:endParaRPr lang="kk-KZ" sz="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</a:rPr>
              <a:t>Жасушаларды көбейту;</a:t>
            </a:r>
          </a:p>
          <a:p>
            <a:endParaRPr lang="kk-KZ" sz="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</a:rPr>
              <a:t>Жасушаларды клондау сияқты жұмыстарды жүргізеді.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0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632</TotalTime>
  <Words>543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Биотехнология әдістері</vt:lpstr>
      <vt:lpstr>Биотехнология бұл – </vt:lpstr>
      <vt:lpstr>Қазіргі биотехнологияның бағыттары:</vt:lpstr>
      <vt:lpstr>Гендік инженерия</vt:lpstr>
      <vt:lpstr>Жасушалық инженерия</vt:lpstr>
      <vt:lpstr>Микробиологиялық өндіріс</vt:lpstr>
      <vt:lpstr>       биотехнология түрлері</vt:lpstr>
      <vt:lpstr>Молекулярлық биотехнология </vt:lpstr>
      <vt:lpstr>Жасушалық биотехнология </vt:lpstr>
      <vt:lpstr>Өсімдіктер  биотехнологиясы</vt:lpstr>
      <vt:lpstr>Слайд 11</vt:lpstr>
      <vt:lpstr>Микроағзалар биотехнологиясы </vt:lpstr>
      <vt:lpstr>Экологиялық биотехнология </vt:lpstr>
      <vt:lpstr>Иммундық биотехнология </vt:lpstr>
      <vt:lpstr>Өндірістік биотехнология</vt:lpstr>
      <vt:lpstr>Медициналық биотехнология</vt:lpstr>
      <vt:lpstr>Ғарыштық биотехнология</vt:lpstr>
      <vt:lpstr>     Ауыл шаруашылық биотехнологиясы</vt:lpstr>
      <vt:lpstr>Маңызды міндеті: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Биотехнология әдістері.</dc:title>
  <dc:creator>user</dc:creator>
  <cp:lastModifiedBy>u.urinbaeva</cp:lastModifiedBy>
  <cp:revision>38</cp:revision>
  <dcterms:created xsi:type="dcterms:W3CDTF">2014-01-27T11:07:47Z</dcterms:created>
  <dcterms:modified xsi:type="dcterms:W3CDTF">2018-10-16T04:06:48Z</dcterms:modified>
</cp:coreProperties>
</file>